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06" r:id="rId14"/>
    <p:sldId id="307" r:id="rId15"/>
    <p:sldId id="309" r:id="rId16"/>
    <p:sldId id="311" r:id="rId17"/>
    <p:sldId id="324" r:id="rId18"/>
    <p:sldId id="308" r:id="rId19"/>
    <p:sldId id="310" r:id="rId20"/>
    <p:sldId id="331" r:id="rId21"/>
    <p:sldId id="313" r:id="rId22"/>
    <p:sldId id="314" r:id="rId23"/>
    <p:sldId id="328" r:id="rId24"/>
    <p:sldId id="330" r:id="rId25"/>
    <p:sldId id="329" r:id="rId26"/>
    <p:sldId id="318" r:id="rId27"/>
    <p:sldId id="319" r:id="rId28"/>
    <p:sldId id="320" r:id="rId29"/>
    <p:sldId id="321" r:id="rId30"/>
    <p:sldId id="322" r:id="rId31"/>
    <p:sldId id="323" r:id="rId32"/>
    <p:sldId id="327" r:id="rId33"/>
    <p:sldId id="326" r:id="rId34"/>
    <p:sldId id="325" r:id="rId35"/>
    <p:sldId id="332" r:id="rId36"/>
    <p:sldId id="333" r:id="rId37"/>
    <p:sldId id="334" r:id="rId38"/>
    <p:sldId id="29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showGuides="1">
      <p:cViewPr>
        <p:scale>
          <a:sx n="66" d="100"/>
          <a:sy n="66" d="100"/>
        </p:scale>
        <p:origin x="612"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Sheet2!$A$2</c:f>
              <c:strCache>
                <c:ptCount val="1"/>
                <c:pt idx="0">
                  <c:v>沈启航</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Sheet2!$B$2:$F$2</c:f>
              <c:numCache>
                <c:formatCode>General</c:formatCode>
                <c:ptCount val="5"/>
                <c:pt idx="0">
                  <c:v>9</c:v>
                </c:pt>
                <c:pt idx="1">
                  <c:v>8</c:v>
                </c:pt>
                <c:pt idx="2">
                  <c:v>9</c:v>
                </c:pt>
                <c:pt idx="3">
                  <c:v>7</c:v>
                </c:pt>
                <c:pt idx="4">
                  <c:v>10</c:v>
                </c:pt>
              </c:numCache>
            </c:numRef>
          </c:val>
          <c:extLst>
            <c:ext xmlns:c16="http://schemas.microsoft.com/office/drawing/2014/chart" uri="{C3380CC4-5D6E-409C-BE32-E72D297353CC}">
              <c16:uniqueId val="{00000000-7E2E-44C8-A206-2612FB21FDE9}"/>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7E2E-44C8-A206-2612FB21FDE9}"/>
            </c:ext>
          </c:extLst>
        </c:ser>
        <c:dLbls>
          <c:showLegendKey val="0"/>
          <c:showVal val="0"/>
          <c:showCatName val="0"/>
          <c:showSerName val="0"/>
          <c:showPercent val="0"/>
          <c:showBubbleSize val="0"/>
        </c:dLbls>
        <c:axId val="167456128"/>
        <c:axId val="167458688"/>
      </c:radarChart>
      <c:catAx>
        <c:axId val="167456128"/>
        <c:scaling>
          <c:orientation val="minMax"/>
        </c:scaling>
        <c:delete val="0"/>
        <c:axPos val="b"/>
        <c:majorGridlines/>
        <c:numFmt formatCode="General" sourceLinked="0"/>
        <c:majorTickMark val="out"/>
        <c:minorTickMark val="none"/>
        <c:tickLblPos val="nextTo"/>
        <c:crossAx val="167458688"/>
        <c:crosses val="autoZero"/>
        <c:auto val="1"/>
        <c:lblAlgn val="ctr"/>
        <c:lblOffset val="100"/>
        <c:noMultiLvlLbl val="0"/>
      </c:catAx>
      <c:valAx>
        <c:axId val="167458688"/>
        <c:scaling>
          <c:orientation val="minMax"/>
        </c:scaling>
        <c:delete val="0"/>
        <c:axPos val="l"/>
        <c:majorGridlines/>
        <c:numFmt formatCode="General" sourceLinked="1"/>
        <c:majorTickMark val="cross"/>
        <c:minorTickMark val="none"/>
        <c:tickLblPos val="nextTo"/>
        <c:crossAx val="167456128"/>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Sheet2!$A$3</c:f>
              <c:strCache>
                <c:ptCount val="1"/>
                <c:pt idx="0">
                  <c:v>叶柏成</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Sheet2!$B$3:$F$3</c:f>
              <c:numCache>
                <c:formatCode>General</c:formatCode>
                <c:ptCount val="5"/>
                <c:pt idx="0">
                  <c:v>6</c:v>
                </c:pt>
                <c:pt idx="1">
                  <c:v>6</c:v>
                </c:pt>
                <c:pt idx="2">
                  <c:v>4</c:v>
                </c:pt>
                <c:pt idx="3">
                  <c:v>7</c:v>
                </c:pt>
                <c:pt idx="4">
                  <c:v>7</c:v>
                </c:pt>
              </c:numCache>
            </c:numRef>
          </c:val>
          <c:extLst>
            <c:ext xmlns:c16="http://schemas.microsoft.com/office/drawing/2014/chart" uri="{C3380CC4-5D6E-409C-BE32-E72D297353CC}">
              <c16:uniqueId val="{00000000-A241-40EB-9287-73628E526C1F}"/>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A241-40EB-9287-73628E526C1F}"/>
            </c:ext>
          </c:extLst>
        </c:ser>
        <c:dLbls>
          <c:showLegendKey val="0"/>
          <c:showVal val="0"/>
          <c:showCatName val="0"/>
          <c:showSerName val="0"/>
          <c:showPercent val="0"/>
          <c:showBubbleSize val="0"/>
        </c:dLbls>
        <c:axId val="210783232"/>
        <c:axId val="210790272"/>
      </c:radarChart>
      <c:catAx>
        <c:axId val="210783232"/>
        <c:scaling>
          <c:orientation val="minMax"/>
        </c:scaling>
        <c:delete val="0"/>
        <c:axPos val="b"/>
        <c:majorGridlines/>
        <c:numFmt formatCode="General" sourceLinked="0"/>
        <c:majorTickMark val="out"/>
        <c:minorTickMark val="none"/>
        <c:tickLblPos val="nextTo"/>
        <c:crossAx val="210790272"/>
        <c:crosses val="autoZero"/>
        <c:auto val="1"/>
        <c:lblAlgn val="ctr"/>
        <c:lblOffset val="100"/>
        <c:noMultiLvlLbl val="0"/>
      </c:catAx>
      <c:valAx>
        <c:axId val="210790272"/>
        <c:scaling>
          <c:orientation val="minMax"/>
        </c:scaling>
        <c:delete val="0"/>
        <c:axPos val="l"/>
        <c:majorGridlines/>
        <c:numFmt formatCode="General" sourceLinked="1"/>
        <c:majorTickMark val="cross"/>
        <c:minorTickMark val="none"/>
        <c:tickLblPos val="nextTo"/>
        <c:crossAx val="21078323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Sheet2!$A$4</c:f>
              <c:strCache>
                <c:ptCount val="1"/>
                <c:pt idx="0">
                  <c:v>杨以恒</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Sheet2!$B$4:$F$4</c:f>
              <c:numCache>
                <c:formatCode>General</c:formatCode>
                <c:ptCount val="5"/>
                <c:pt idx="0">
                  <c:v>6</c:v>
                </c:pt>
                <c:pt idx="1">
                  <c:v>7</c:v>
                </c:pt>
                <c:pt idx="2">
                  <c:v>6</c:v>
                </c:pt>
                <c:pt idx="3">
                  <c:v>7</c:v>
                </c:pt>
                <c:pt idx="4">
                  <c:v>6</c:v>
                </c:pt>
              </c:numCache>
            </c:numRef>
          </c:val>
          <c:extLst>
            <c:ext xmlns:c16="http://schemas.microsoft.com/office/drawing/2014/chart" uri="{C3380CC4-5D6E-409C-BE32-E72D297353CC}">
              <c16:uniqueId val="{00000000-EB0E-4CE5-B2A2-406920E9FF88}"/>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EB0E-4CE5-B2A2-406920E9FF88}"/>
            </c:ext>
          </c:extLst>
        </c:ser>
        <c:dLbls>
          <c:showLegendKey val="0"/>
          <c:showVal val="0"/>
          <c:showCatName val="0"/>
          <c:showSerName val="0"/>
          <c:showPercent val="0"/>
          <c:showBubbleSize val="0"/>
        </c:dLbls>
        <c:axId val="198498944"/>
        <c:axId val="209265024"/>
      </c:radarChart>
      <c:catAx>
        <c:axId val="198498944"/>
        <c:scaling>
          <c:orientation val="minMax"/>
        </c:scaling>
        <c:delete val="0"/>
        <c:axPos val="b"/>
        <c:majorGridlines/>
        <c:numFmt formatCode="General" sourceLinked="0"/>
        <c:majorTickMark val="out"/>
        <c:minorTickMark val="none"/>
        <c:tickLblPos val="nextTo"/>
        <c:crossAx val="209265024"/>
        <c:crosses val="autoZero"/>
        <c:auto val="1"/>
        <c:lblAlgn val="ctr"/>
        <c:lblOffset val="100"/>
        <c:noMultiLvlLbl val="0"/>
      </c:catAx>
      <c:valAx>
        <c:axId val="209265024"/>
        <c:scaling>
          <c:orientation val="minMax"/>
        </c:scaling>
        <c:delete val="0"/>
        <c:axPos val="l"/>
        <c:majorGridlines/>
        <c:numFmt formatCode="General" sourceLinked="1"/>
        <c:majorTickMark val="cross"/>
        <c:minorTickMark val="none"/>
        <c:tickLblPos val="nextTo"/>
        <c:crossAx val="19849894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Sheet2!$A$5</c:f>
              <c:strCache>
                <c:ptCount val="1"/>
                <c:pt idx="0">
                  <c:v>徐哲远</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Sheet2!$B$5:$F$5</c:f>
              <c:numCache>
                <c:formatCode>General</c:formatCode>
                <c:ptCount val="5"/>
                <c:pt idx="0">
                  <c:v>6</c:v>
                </c:pt>
                <c:pt idx="1">
                  <c:v>6</c:v>
                </c:pt>
                <c:pt idx="2">
                  <c:v>6</c:v>
                </c:pt>
                <c:pt idx="3">
                  <c:v>7</c:v>
                </c:pt>
                <c:pt idx="4">
                  <c:v>6</c:v>
                </c:pt>
              </c:numCache>
            </c:numRef>
          </c:val>
          <c:extLst>
            <c:ext xmlns:c16="http://schemas.microsoft.com/office/drawing/2014/chart" uri="{C3380CC4-5D6E-409C-BE32-E72D297353CC}">
              <c16:uniqueId val="{00000000-9E07-402C-915D-C13FACA7F2C7}"/>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9E07-402C-915D-C13FACA7F2C7}"/>
            </c:ext>
          </c:extLst>
        </c:ser>
        <c:dLbls>
          <c:showLegendKey val="0"/>
          <c:showVal val="0"/>
          <c:showCatName val="0"/>
          <c:showSerName val="0"/>
          <c:showPercent val="0"/>
          <c:showBubbleSize val="0"/>
        </c:dLbls>
        <c:axId val="261086592"/>
        <c:axId val="261193088"/>
      </c:radarChart>
      <c:catAx>
        <c:axId val="261086592"/>
        <c:scaling>
          <c:orientation val="minMax"/>
        </c:scaling>
        <c:delete val="0"/>
        <c:axPos val="b"/>
        <c:majorGridlines/>
        <c:numFmt formatCode="General" sourceLinked="0"/>
        <c:majorTickMark val="out"/>
        <c:minorTickMark val="none"/>
        <c:tickLblPos val="nextTo"/>
        <c:crossAx val="261193088"/>
        <c:crosses val="autoZero"/>
        <c:auto val="1"/>
        <c:lblAlgn val="ctr"/>
        <c:lblOffset val="100"/>
        <c:noMultiLvlLbl val="0"/>
      </c:catAx>
      <c:valAx>
        <c:axId val="261193088"/>
        <c:scaling>
          <c:orientation val="minMax"/>
        </c:scaling>
        <c:delete val="0"/>
        <c:axPos val="l"/>
        <c:majorGridlines/>
        <c:numFmt formatCode="General" sourceLinked="1"/>
        <c:majorTickMark val="cross"/>
        <c:minorTickMark val="none"/>
        <c:tickLblPos val="nextTo"/>
        <c:crossAx val="26108659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Sheet2!$A$6</c:f>
              <c:strCache>
                <c:ptCount val="1"/>
                <c:pt idx="0">
                  <c:v>骆佳俊</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Sheet2!$B$6:$F$6</c:f>
              <c:numCache>
                <c:formatCode>General</c:formatCode>
                <c:ptCount val="5"/>
                <c:pt idx="0">
                  <c:v>7</c:v>
                </c:pt>
                <c:pt idx="1">
                  <c:v>5</c:v>
                </c:pt>
                <c:pt idx="2">
                  <c:v>5</c:v>
                </c:pt>
                <c:pt idx="3">
                  <c:v>7</c:v>
                </c:pt>
                <c:pt idx="4">
                  <c:v>7</c:v>
                </c:pt>
              </c:numCache>
            </c:numRef>
          </c:val>
          <c:extLst>
            <c:ext xmlns:c16="http://schemas.microsoft.com/office/drawing/2014/chart" uri="{C3380CC4-5D6E-409C-BE32-E72D297353CC}">
              <c16:uniqueId val="{00000000-F819-47B0-A59A-174AD2ABF5A5}"/>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F819-47B0-A59A-174AD2ABF5A5}"/>
            </c:ext>
          </c:extLst>
        </c:ser>
        <c:dLbls>
          <c:showLegendKey val="0"/>
          <c:showVal val="0"/>
          <c:showCatName val="0"/>
          <c:showSerName val="0"/>
          <c:showPercent val="0"/>
          <c:showBubbleSize val="0"/>
        </c:dLbls>
        <c:axId val="261083904"/>
        <c:axId val="261190400"/>
      </c:radarChart>
      <c:catAx>
        <c:axId val="261083904"/>
        <c:scaling>
          <c:orientation val="minMax"/>
        </c:scaling>
        <c:delete val="0"/>
        <c:axPos val="b"/>
        <c:majorGridlines/>
        <c:numFmt formatCode="General" sourceLinked="0"/>
        <c:majorTickMark val="out"/>
        <c:minorTickMark val="none"/>
        <c:tickLblPos val="nextTo"/>
        <c:crossAx val="261190400"/>
        <c:crosses val="autoZero"/>
        <c:auto val="1"/>
        <c:lblAlgn val="ctr"/>
        <c:lblOffset val="100"/>
        <c:noMultiLvlLbl val="0"/>
      </c:catAx>
      <c:valAx>
        <c:axId val="261190400"/>
        <c:scaling>
          <c:orientation val="minMax"/>
        </c:scaling>
        <c:delete val="0"/>
        <c:axPos val="l"/>
        <c:majorGridlines/>
        <c:numFmt formatCode="General" sourceLinked="1"/>
        <c:majorTickMark val="cross"/>
        <c:minorTickMark val="none"/>
        <c:tickLblPos val="nextTo"/>
        <c:crossAx val="26108390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2026409086"/>
              </p:ext>
            </p:extLst>
          </p:nvPr>
        </p:nvGraphicFramePr>
        <p:xfrm>
          <a:off x="1381761" y="1727200"/>
          <a:ext cx="9326880" cy="45093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kern="100" dirty="0">
                          <a:effectLst/>
                        </a:rPr>
                        <a:t>里程碑</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dirty="0">
                          <a:effectLst/>
                        </a:rPr>
                        <a:t>M0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项目可行性报告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项目章程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3868550"/>
                  </a:ext>
                </a:extLst>
              </a:tr>
              <a:tr h="313273">
                <a:tc>
                  <a:txBody>
                    <a:bodyPr/>
                    <a:lstStyle/>
                    <a:p>
                      <a:pPr algn="ctr">
                        <a:spcAft>
                          <a:spcPts val="0"/>
                        </a:spcAft>
                      </a:pPr>
                      <a:r>
                        <a:rPr lang="en-US" sz="2400" kern="100">
                          <a:effectLst/>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质量保障计划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需求工程项目计划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软件需求规格说明书</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软件需求变更文档</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8446790"/>
                  </a:ext>
                </a:extLst>
              </a:tr>
              <a:tr h="313273">
                <a:tc>
                  <a:txBody>
                    <a:bodyPr/>
                    <a:lstStyle/>
                    <a:p>
                      <a:pPr algn="ctr">
                        <a:spcAft>
                          <a:spcPts val="0"/>
                        </a:spcAft>
                      </a:pPr>
                      <a:r>
                        <a:rPr lang="en-US" sz="2400" kern="100">
                          <a:effectLst/>
                        </a:rPr>
                        <a:t>M6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系统设计与实现计划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106406"/>
                  </a:ext>
                </a:extLst>
              </a:tr>
              <a:tr h="313273">
                <a:tc>
                  <a:txBody>
                    <a:bodyPr/>
                    <a:lstStyle/>
                    <a:p>
                      <a:pPr algn="ctr">
                        <a:spcAft>
                          <a:spcPts val="0"/>
                        </a:spcAft>
                      </a:pPr>
                      <a:r>
                        <a:rPr lang="en-US" sz="2400" kern="100">
                          <a:effectLst/>
                        </a:rPr>
                        <a:t>M7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软件概要设计说明</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1185405"/>
                  </a:ext>
                </a:extLst>
              </a:tr>
              <a:tr h="626547">
                <a:tc>
                  <a:txBody>
                    <a:bodyPr/>
                    <a:lstStyle/>
                    <a:p>
                      <a:pPr algn="ctr">
                        <a:spcAft>
                          <a:spcPts val="0"/>
                        </a:spcAft>
                      </a:pPr>
                      <a:r>
                        <a:rPr lang="en-US" sz="2400" kern="100">
                          <a:effectLst/>
                        </a:rPr>
                        <a:t>M8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测试计划、安装部署计划、培训计划、系统维护计划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5316013"/>
                  </a:ext>
                </a:extLst>
              </a:tr>
              <a:tr h="313273">
                <a:tc>
                  <a:txBody>
                    <a:bodyPr/>
                    <a:lstStyle/>
                    <a:p>
                      <a:pPr algn="ctr">
                        <a:spcAft>
                          <a:spcPts val="0"/>
                        </a:spcAft>
                      </a:pPr>
                      <a:r>
                        <a:rPr lang="en-US" sz="2400" kern="100">
                          <a:effectLst/>
                        </a:rPr>
                        <a:t>M9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项目总结报告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925009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2C0E686C-A412-420B-AEF0-8E99AB20F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1678690"/>
            <a:ext cx="11847026" cy="38608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8"/>
            <a:ext cx="11416145" cy="47275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进度管理及哈</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3" name="表格 2">
            <a:extLst>
              <a:ext uri="{FF2B5EF4-FFF2-40B4-BE49-F238E27FC236}">
                <a16:creationId xmlns:a16="http://schemas.microsoft.com/office/drawing/2014/main" id="{04D6E397-AF90-4F27-9835-91FC65A410C1}"/>
              </a:ext>
            </a:extLst>
          </p:cNvPr>
          <p:cNvGraphicFramePr>
            <a:graphicFrameLocks noGrp="1"/>
          </p:cNvGraphicFramePr>
          <p:nvPr/>
        </p:nvGraphicFramePr>
        <p:xfrm>
          <a:off x="1796475" y="1628334"/>
          <a:ext cx="8614972" cy="3601329"/>
        </p:xfrm>
        <a:graphic>
          <a:graphicData uri="http://schemas.openxmlformats.org/drawingml/2006/table">
            <a:tbl>
              <a:tblPr firstRow="1" firstCol="1" bandRow="1">
                <a:tableStyleId>{F5AB1C69-6EDB-4FF4-983F-18BD219EF322}</a:tableStyleId>
              </a:tblPr>
              <a:tblGrid>
                <a:gridCol w="2155301">
                  <a:extLst>
                    <a:ext uri="{9D8B030D-6E8A-4147-A177-3AD203B41FA5}">
                      <a16:colId xmlns:a16="http://schemas.microsoft.com/office/drawing/2014/main" val="2314872736"/>
                    </a:ext>
                  </a:extLst>
                </a:gridCol>
                <a:gridCol w="2848449">
                  <a:extLst>
                    <a:ext uri="{9D8B030D-6E8A-4147-A177-3AD203B41FA5}">
                      <a16:colId xmlns:a16="http://schemas.microsoft.com/office/drawing/2014/main" val="1139362459"/>
                    </a:ext>
                  </a:extLst>
                </a:gridCol>
                <a:gridCol w="1761444">
                  <a:extLst>
                    <a:ext uri="{9D8B030D-6E8A-4147-A177-3AD203B41FA5}">
                      <a16:colId xmlns:a16="http://schemas.microsoft.com/office/drawing/2014/main" val="2119266811"/>
                    </a:ext>
                  </a:extLst>
                </a:gridCol>
                <a:gridCol w="1849778">
                  <a:extLst>
                    <a:ext uri="{9D8B030D-6E8A-4147-A177-3AD203B41FA5}">
                      <a16:colId xmlns:a16="http://schemas.microsoft.com/office/drawing/2014/main" val="4077459596"/>
                    </a:ext>
                  </a:extLst>
                </a:gridCol>
              </a:tblGrid>
              <a:tr h="675249">
                <a:tc>
                  <a:txBody>
                    <a:bodyPr/>
                    <a:lstStyle/>
                    <a:p>
                      <a:pPr algn="ctr">
                        <a:spcAft>
                          <a:spcPts val="0"/>
                        </a:spcAft>
                      </a:pPr>
                      <a:r>
                        <a:rPr lang="zh-CN" sz="2400" kern="100">
                          <a:effectLst/>
                        </a:rPr>
                        <a:t>内容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8113852"/>
                  </a:ext>
                </a:extLst>
              </a:tr>
              <a:tr h="67524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验收某一个需求的功能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7311317"/>
                  </a:ext>
                </a:extLst>
              </a:tr>
              <a:tr h="67524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验证某一个群体的需求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4727269"/>
                  </a:ext>
                </a:extLst>
              </a:tr>
              <a:tr h="675249">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验收整个系统是否符合要求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6727737"/>
                  </a:ext>
                </a:extLst>
              </a:tr>
              <a:tr h="67524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交给客户前进行验收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003498"/>
                  </a:ext>
                </a:extLst>
              </a:tr>
            </a:tbl>
          </a:graphicData>
        </a:graphic>
      </p:graphicFrame>
      <p:graphicFrame>
        <p:nvGraphicFramePr>
          <p:cNvPr id="2" name="表格 1">
            <a:extLst>
              <a:ext uri="{FF2B5EF4-FFF2-40B4-BE49-F238E27FC236}">
                <a16:creationId xmlns:a16="http://schemas.microsoft.com/office/drawing/2014/main" id="{CCEC1EB4-B27E-4C0A-8A7B-44923B05B910}"/>
              </a:ext>
            </a:extLst>
          </p:cNvPr>
          <p:cNvGraphicFramePr>
            <a:graphicFrameLocks noGrp="1"/>
          </p:cNvGraphicFramePr>
          <p:nvPr>
            <p:extLst>
              <p:ext uri="{D42A27DB-BD31-4B8C-83A1-F6EECF244321}">
                <p14:modId xmlns:p14="http://schemas.microsoft.com/office/powerpoint/2010/main" val="2465662421"/>
              </p:ext>
            </p:extLst>
          </p:nvPr>
        </p:nvGraphicFramePr>
        <p:xfrm>
          <a:off x="737877" y="1451279"/>
          <a:ext cx="10732168" cy="4901395"/>
        </p:xfrm>
        <a:graphic>
          <a:graphicData uri="http://schemas.openxmlformats.org/drawingml/2006/table">
            <a:tbl>
              <a:tblPr firstRow="1" firstCol="1" bandRow="1">
                <a:tableStyleId>{F5AB1C69-6EDB-4FF4-983F-18BD219EF322}</a:tableStyleId>
              </a:tblPr>
              <a:tblGrid>
                <a:gridCol w="1493294">
                  <a:extLst>
                    <a:ext uri="{9D8B030D-6E8A-4147-A177-3AD203B41FA5}">
                      <a16:colId xmlns:a16="http://schemas.microsoft.com/office/drawing/2014/main" val="251463594"/>
                    </a:ext>
                  </a:extLst>
                </a:gridCol>
                <a:gridCol w="2756349">
                  <a:extLst>
                    <a:ext uri="{9D8B030D-6E8A-4147-A177-3AD203B41FA5}">
                      <a16:colId xmlns:a16="http://schemas.microsoft.com/office/drawing/2014/main" val="1370316857"/>
                    </a:ext>
                  </a:extLst>
                </a:gridCol>
                <a:gridCol w="1497275">
                  <a:extLst>
                    <a:ext uri="{9D8B030D-6E8A-4147-A177-3AD203B41FA5}">
                      <a16:colId xmlns:a16="http://schemas.microsoft.com/office/drawing/2014/main" val="3602542937"/>
                    </a:ext>
                  </a:extLst>
                </a:gridCol>
                <a:gridCol w="1395190">
                  <a:extLst>
                    <a:ext uri="{9D8B030D-6E8A-4147-A177-3AD203B41FA5}">
                      <a16:colId xmlns:a16="http://schemas.microsoft.com/office/drawing/2014/main" val="467244142"/>
                    </a:ext>
                  </a:extLst>
                </a:gridCol>
                <a:gridCol w="3590060">
                  <a:extLst>
                    <a:ext uri="{9D8B030D-6E8A-4147-A177-3AD203B41FA5}">
                      <a16:colId xmlns:a16="http://schemas.microsoft.com/office/drawing/2014/main" val="587789116"/>
                    </a:ext>
                  </a:extLst>
                </a:gridCol>
              </a:tblGrid>
              <a:tr h="388259">
                <a:tc gridSpan="5">
                  <a:txBody>
                    <a:bodyPr/>
                    <a:lstStyle/>
                    <a:p>
                      <a:pPr algn="ctr">
                        <a:lnSpc>
                          <a:spcPct val="150000"/>
                        </a:lnSpc>
                        <a:spcAft>
                          <a:spcPts val="0"/>
                        </a:spcAft>
                      </a:pPr>
                      <a:r>
                        <a:rPr lang="zh-CN" sz="1800" kern="100" dirty="0">
                          <a:effectLst/>
                        </a:rPr>
                        <a:t>过程与产品质量检查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32781512"/>
                  </a:ext>
                </a:extLst>
              </a:tr>
              <a:tr h="431414">
                <a:tc>
                  <a:txBody>
                    <a:bodyPr/>
                    <a:lstStyle/>
                    <a:p>
                      <a:pPr algn="just">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1800" kern="100" dirty="0">
                          <a:effectLst/>
                        </a:rPr>
                        <a:t>杨以恒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09154100"/>
                  </a:ext>
                </a:extLst>
              </a:tr>
              <a:tr h="431414">
                <a:tc>
                  <a:txBody>
                    <a:bodyPr/>
                    <a:lstStyle/>
                    <a:p>
                      <a:pPr algn="just">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主要工作成果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阶段负责人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检查时间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2763059"/>
                  </a:ext>
                </a:extLst>
              </a:tr>
              <a:tr h="32467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项目可行性报告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315689"/>
                  </a:ext>
                </a:extLst>
              </a:tr>
              <a:tr h="599245">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项目章程、项目总体计划、需求工程计划</a:t>
                      </a:r>
                      <a:r>
                        <a:rPr lang="en-US" sz="1800" kern="100">
                          <a:effectLst/>
                        </a:rPr>
                        <a:t>-</a:t>
                      </a:r>
                      <a:r>
                        <a:rPr lang="zh-CN" sz="1800" kern="100">
                          <a:effectLst/>
                        </a:rPr>
                        <a:t>初步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184261"/>
                  </a:ext>
                </a:extLst>
              </a:tr>
              <a:tr h="497250">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QA</a:t>
                      </a:r>
                      <a:r>
                        <a:rPr lang="zh-CN" sz="1800" kern="100">
                          <a:effectLst/>
                        </a:rPr>
                        <a:t>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沈启航、叶柏成、徐哲远、骆佳俊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180143"/>
                  </a:ext>
                </a:extLst>
              </a:tr>
              <a:tr h="335454">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需求工程计划修改及评审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0518993"/>
                  </a:ext>
                </a:extLst>
              </a:tr>
              <a:tr h="326753">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沈启航、杨以恒、徐哲远、骆佳俊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405023"/>
                  </a:ext>
                </a:extLst>
              </a:tr>
              <a:tr h="584418">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1406989"/>
                  </a:ext>
                </a:extLst>
              </a:tr>
              <a:tr h="32467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7014923"/>
                  </a:ext>
                </a:extLst>
              </a:tr>
              <a:tr h="65783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软件需求变更文档修改及评审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4814123"/>
                  </a:ext>
                </a:extLst>
              </a:tr>
            </a:tbl>
          </a:graphicData>
        </a:graphic>
      </p:graphicFrame>
      <p:graphicFrame>
        <p:nvGraphicFramePr>
          <p:cNvPr id="6" name="表格 5">
            <a:extLst>
              <a:ext uri="{FF2B5EF4-FFF2-40B4-BE49-F238E27FC236}">
                <a16:creationId xmlns:a16="http://schemas.microsoft.com/office/drawing/2014/main" id="{737C4AC9-3485-4026-97E8-AAB446760597}"/>
              </a:ext>
            </a:extLst>
          </p:cNvPr>
          <p:cNvGraphicFramePr>
            <a:graphicFrameLocks noGrp="1"/>
          </p:cNvGraphicFramePr>
          <p:nvPr>
            <p:extLst>
              <p:ext uri="{D42A27DB-BD31-4B8C-83A1-F6EECF244321}">
                <p14:modId xmlns:p14="http://schemas.microsoft.com/office/powerpoint/2010/main" val="1392737744"/>
              </p:ext>
            </p:extLst>
          </p:nvPr>
        </p:nvGraphicFramePr>
        <p:xfrm>
          <a:off x="2189747" y="2514598"/>
          <a:ext cx="7812504" cy="1828800"/>
        </p:xfrm>
        <a:graphic>
          <a:graphicData uri="http://schemas.openxmlformats.org/drawingml/2006/table">
            <a:tbl>
              <a:tblPr firstRow="1" firstCol="1" bandRow="1">
                <a:tableStyleId>{F5AB1C69-6EDB-4FF4-983F-18BD219EF322}</a:tableStyleId>
              </a:tblPr>
              <a:tblGrid>
                <a:gridCol w="2799177">
                  <a:extLst>
                    <a:ext uri="{9D8B030D-6E8A-4147-A177-3AD203B41FA5}">
                      <a16:colId xmlns:a16="http://schemas.microsoft.com/office/drawing/2014/main" val="1741596955"/>
                    </a:ext>
                  </a:extLst>
                </a:gridCol>
                <a:gridCol w="1032645">
                  <a:extLst>
                    <a:ext uri="{9D8B030D-6E8A-4147-A177-3AD203B41FA5}">
                      <a16:colId xmlns:a16="http://schemas.microsoft.com/office/drawing/2014/main" val="3510969681"/>
                    </a:ext>
                  </a:extLst>
                </a:gridCol>
                <a:gridCol w="2357805">
                  <a:extLst>
                    <a:ext uri="{9D8B030D-6E8A-4147-A177-3AD203B41FA5}">
                      <a16:colId xmlns:a16="http://schemas.microsoft.com/office/drawing/2014/main" val="1890153906"/>
                    </a:ext>
                  </a:extLst>
                </a:gridCol>
                <a:gridCol w="1622877">
                  <a:extLst>
                    <a:ext uri="{9D8B030D-6E8A-4147-A177-3AD203B41FA5}">
                      <a16:colId xmlns:a16="http://schemas.microsoft.com/office/drawing/2014/main" val="544430361"/>
                    </a:ext>
                  </a:extLst>
                </a:gridCol>
              </a:tblGrid>
              <a:tr h="286084">
                <a:tc>
                  <a:txBody>
                    <a:bodyPr/>
                    <a:lstStyle/>
                    <a:p>
                      <a:pPr algn="ctr">
                        <a:spcAft>
                          <a:spcPts val="0"/>
                        </a:spcAft>
                      </a:pPr>
                      <a:r>
                        <a:rPr lang="zh-CN" sz="2000" kern="100" dirty="0">
                          <a:effectLst/>
                        </a:rPr>
                        <a:t>问题名称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解决流程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0863309"/>
                  </a:ext>
                </a:extLst>
              </a:tr>
              <a:tr h="572169">
                <a:tc>
                  <a:txBody>
                    <a:bodyPr/>
                    <a:lstStyle/>
                    <a:p>
                      <a:pPr algn="ctr">
                        <a:spcAft>
                          <a:spcPts val="0"/>
                        </a:spcAft>
                      </a:pPr>
                      <a:r>
                        <a:rPr lang="zh-CN" sz="2000" kern="100" dirty="0">
                          <a:effectLst/>
                        </a:rPr>
                        <a:t>无法评判内容是否合乎标准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1867739"/>
                  </a:ext>
                </a:extLst>
              </a:tr>
              <a:tr h="858253">
                <a:tc>
                  <a:txBody>
                    <a:bodyPr/>
                    <a:lstStyle/>
                    <a:p>
                      <a:pPr algn="ctr">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决定人员学习测试工具并定下具体时间进行组员培训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646285"/>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500"/>
                                        <p:tgtEl>
                                          <p:spTgt spid="2"/>
                                        </p:tgtEl>
                                      </p:cBhvr>
                                    </p:animEffect>
                                    <p:anim calcmode="lin" valueType="num">
                                      <p:cBhvr>
                                        <p:cTn id="42" dur="500"/>
                                        <p:tgtEl>
                                          <p:spTgt spid="2"/>
                                        </p:tgtEl>
                                        <p:attrNameLst>
                                          <p:attrName>ppt_x</p:attrName>
                                        </p:attrNameLst>
                                      </p:cBhvr>
                                      <p:tavLst>
                                        <p:tav tm="0">
                                          <p:val>
                                            <p:strVal val="ppt_x"/>
                                          </p:val>
                                        </p:tav>
                                        <p:tav tm="100000">
                                          <p:val>
                                            <p:strVal val="ppt_x"/>
                                          </p:val>
                                        </p:tav>
                                      </p:tavLst>
                                    </p:anim>
                                    <p:anim calcmode="lin" valueType="num">
                                      <p:cBhvr>
                                        <p:cTn id="43" dur="500"/>
                                        <p:tgtEl>
                                          <p:spTgt spid="2"/>
                                        </p:tgtEl>
                                        <p:attrNameLst>
                                          <p:attrName>ppt_y</p:attrName>
                                        </p:attrNameLst>
                                      </p:cBhvr>
                                      <p:tavLst>
                                        <p:tav tm="0">
                                          <p:val>
                                            <p:strVal val="ppt_y"/>
                                          </p:val>
                                        </p:tav>
                                        <p:tav tm="100000">
                                          <p:val>
                                            <p:strVal val="ppt_y+.1"/>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strVal val="#ppt_w+.3"/>
                                          </p:val>
                                        </p:tav>
                                        <p:tav tm="100000">
                                          <p:val>
                                            <p:strVal val="#ppt_w"/>
                                          </p:val>
                                        </p:tav>
                                      </p:tavLst>
                                    </p:anim>
                                    <p:anim calcmode="lin" valueType="num">
                                      <p:cBhvr>
                                        <p:cTn id="50" dur="500" fill="hold"/>
                                        <p:tgtEl>
                                          <p:spTgt spid="6"/>
                                        </p:tgtEl>
                                        <p:attrNameLst>
                                          <p:attrName>ppt_h</p:attrName>
                                        </p:attrNameLst>
                                      </p:cBhvr>
                                      <p:tavLst>
                                        <p:tav tm="0">
                                          <p:val>
                                            <p:strVal val="#ppt_h"/>
                                          </p:val>
                                        </p:tav>
                                        <p:tav tm="100000">
                                          <p:val>
                                            <p:strVal val="#ppt_h"/>
                                          </p:val>
                                        </p:tav>
                                      </p:tavLst>
                                    </p:anim>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6"/>
                                        </p:tgtEl>
                                        <p:attrNameLst>
                                          <p:attrName>ppt_w</p:attrName>
                                        </p:attrNameLst>
                                      </p:cBhvr>
                                      <p:tavLst>
                                        <p:tav tm="0">
                                          <p:val>
                                            <p:strVal val="ppt_w"/>
                                          </p:val>
                                        </p:tav>
                                        <p:tav tm="100000">
                                          <p:val>
                                            <p:strVal val="ppt_w+.3"/>
                                          </p:val>
                                        </p:tav>
                                      </p:tavLst>
                                    </p:anim>
                                    <p:anim calcmode="lin" valueType="num">
                                      <p:cBhvr>
                                        <p:cTn id="56" dur="500"/>
                                        <p:tgtEl>
                                          <p:spTgt spid="6"/>
                                        </p:tgtEl>
                                        <p:attrNameLst>
                                          <p:attrName>ppt_h</p:attrName>
                                        </p:attrNameLst>
                                      </p:cBhvr>
                                      <p:tavLst>
                                        <p:tav tm="0">
                                          <p:val>
                                            <p:strVal val="ppt_h"/>
                                          </p:val>
                                        </p:tav>
                                        <p:tav tm="100000">
                                          <p:val>
                                            <p:strVal val="ppt_h"/>
                                          </p:val>
                                        </p:tav>
                                      </p:tavLst>
                                    </p:anim>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3630910654"/>
              </p:ext>
            </p:extLst>
          </p:nvPr>
        </p:nvGraphicFramePr>
        <p:xfrm>
          <a:off x="342900" y="2510874"/>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4236562491"/>
              </p:ext>
            </p:extLst>
          </p:nvPr>
        </p:nvGraphicFramePr>
        <p:xfrm>
          <a:off x="342900" y="2510874"/>
          <a:ext cx="11506200" cy="1840230"/>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r>
                        <a:rPr lang="zh-CN" sz="1800" kern="100">
                          <a:effectLst/>
                          <a:latin typeface="Calibri" panose="020F0502020204030204" pitchFamily="34" charset="0"/>
                          <a:ea typeface="宋体" panose="02010600030101010101" pitchFamily="2"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3369871773"/>
              </p:ext>
            </p:extLst>
          </p:nvPr>
        </p:nvGraphicFramePr>
        <p:xfrm>
          <a:off x="342900" y="2514855"/>
          <a:ext cx="11506200" cy="1832268"/>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527000959"/>
              </p:ext>
            </p:extLst>
          </p:nvPr>
        </p:nvGraphicFramePr>
        <p:xfrm>
          <a:off x="342900" y="2707286"/>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436604375"/>
              </p:ext>
            </p:extLst>
          </p:nvPr>
        </p:nvGraphicFramePr>
        <p:xfrm>
          <a:off x="328863" y="1436985"/>
          <a:ext cx="11534274" cy="493920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nvPr>
        </p:nvGraphicFramePr>
        <p:xfrm>
          <a:off x="745959" y="1342360"/>
          <a:ext cx="10700082" cy="5128452"/>
        </p:xfrm>
        <a:graphic>
          <a:graphicData uri="http://schemas.openxmlformats.org/drawingml/2006/table">
            <a:tbl>
              <a:tblPr firstRow="1" firstCol="1" bandRow="1">
                <a:tableStyleId>{F5AB1C69-6EDB-4FF4-983F-18BD219EF322}</a:tableStyleId>
              </a:tblPr>
              <a:tblGrid>
                <a:gridCol w="1496258">
                  <a:extLst>
                    <a:ext uri="{9D8B030D-6E8A-4147-A177-3AD203B41FA5}">
                      <a16:colId xmlns:a16="http://schemas.microsoft.com/office/drawing/2014/main" val="3931055417"/>
                    </a:ext>
                  </a:extLst>
                </a:gridCol>
                <a:gridCol w="1496258">
                  <a:extLst>
                    <a:ext uri="{9D8B030D-6E8A-4147-A177-3AD203B41FA5}">
                      <a16:colId xmlns:a16="http://schemas.microsoft.com/office/drawing/2014/main" val="2460397187"/>
                    </a:ext>
                  </a:extLst>
                </a:gridCol>
                <a:gridCol w="1497340">
                  <a:extLst>
                    <a:ext uri="{9D8B030D-6E8A-4147-A177-3AD203B41FA5}">
                      <a16:colId xmlns:a16="http://schemas.microsoft.com/office/drawing/2014/main" val="2128588392"/>
                    </a:ext>
                  </a:extLst>
                </a:gridCol>
                <a:gridCol w="1497340">
                  <a:extLst>
                    <a:ext uri="{9D8B030D-6E8A-4147-A177-3AD203B41FA5}">
                      <a16:colId xmlns:a16="http://schemas.microsoft.com/office/drawing/2014/main" val="696059212"/>
                    </a:ext>
                  </a:extLst>
                </a:gridCol>
                <a:gridCol w="1497340">
                  <a:extLst>
                    <a:ext uri="{9D8B030D-6E8A-4147-A177-3AD203B41FA5}">
                      <a16:colId xmlns:a16="http://schemas.microsoft.com/office/drawing/2014/main" val="4095151807"/>
                    </a:ext>
                  </a:extLst>
                </a:gridCol>
                <a:gridCol w="1497340">
                  <a:extLst>
                    <a:ext uri="{9D8B030D-6E8A-4147-A177-3AD203B41FA5}">
                      <a16:colId xmlns:a16="http://schemas.microsoft.com/office/drawing/2014/main" val="3309368563"/>
                    </a:ext>
                  </a:extLst>
                </a:gridCol>
                <a:gridCol w="1718206">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对内</a:t>
                      </a:r>
                      <a:r>
                        <a:rPr lang="en-US" sz="2400" kern="100">
                          <a:effectLst/>
                        </a:rPr>
                        <a:t>/</a:t>
                      </a: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产出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0">
                <a:tc>
                  <a:txBody>
                    <a:bodyPr/>
                    <a:lstStyle/>
                    <a:p>
                      <a:pPr algn="just">
                        <a:lnSpc>
                          <a:spcPct val="150000"/>
                        </a:lnSpc>
                        <a:spcAft>
                          <a:spcPts val="0"/>
                        </a:spcAft>
                      </a:pPr>
                      <a:r>
                        <a:rPr lang="zh-CN" sz="2400" kern="100">
                          <a:effectLst/>
                        </a:rPr>
                        <a:t>每周例会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座谈会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弘毅七楼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周二</a:t>
                      </a:r>
                      <a:r>
                        <a:rPr lang="en-US" sz="2400" kern="100">
                          <a:effectLst/>
                        </a:rPr>
                        <a:t>17</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2400" kern="100">
                          <a:effectLst/>
                        </a:rPr>
                        <a:t>每周评审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B2-206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周日</a:t>
                      </a:r>
                      <a:r>
                        <a:rPr lang="en-US" sz="2400" kern="100">
                          <a:effectLst/>
                        </a:rPr>
                        <a:t>16</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2400" kern="100">
                          <a:effectLst/>
                        </a:rPr>
                        <a:t>日常进度汇报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每晚</a:t>
                      </a:r>
                      <a:r>
                        <a:rPr lang="en-US" sz="2400" kern="100">
                          <a:effectLst/>
                        </a:rPr>
                        <a:t>21</a:t>
                      </a:r>
                      <a:r>
                        <a:rPr lang="zh-CN" sz="2400" kern="100">
                          <a:effectLst/>
                        </a:rPr>
                        <a:t>：</a:t>
                      </a:r>
                      <a:r>
                        <a:rPr lang="en-US" sz="2400" kern="100">
                          <a:effectLst/>
                        </a:rPr>
                        <a:t>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组员工作进度汇总</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2400" kern="100">
                          <a:effectLst/>
                        </a:rPr>
                        <a:t>临时会议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2400" kern="100">
                          <a:effectLst/>
                        </a:rPr>
                        <a:t>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全体人员及用户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1214858"/>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nvPr>
        </p:nvGraphicFramePr>
        <p:xfrm>
          <a:off x="745961" y="1519878"/>
          <a:ext cx="10700080" cy="47734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050" kern="100">
                          <a:effectLst/>
                        </a:rPr>
                        <a:t>场地资源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050" kern="100" dirty="0">
                          <a:effectLst/>
                        </a:rPr>
                        <a:t>会议室</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050" kern="100" dirty="0">
                          <a:effectLst/>
                        </a:rPr>
                        <a:t>周二晚，周五晚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3107490173"/>
              </p:ext>
            </p:extLst>
          </p:nvPr>
        </p:nvGraphicFramePr>
        <p:xfrm>
          <a:off x="1788574" y="1647593"/>
          <a:ext cx="8614851" cy="4498605"/>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进度延期半个月以上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3</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进度延期一周以上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质量降低到顾客不能接受的程度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2</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进度延期三天以上一周以内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成本超支小于</a:t>
                      </a: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仅有要求极其严格的应用受到影响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每月变更大于</a:t>
                      </a:r>
                      <a:r>
                        <a:rPr lang="en-US" sz="1800" kern="100" dirty="0">
                          <a:effectLst/>
                        </a:rPr>
                        <a:t>5</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061937914"/>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由项目经理分析评审结果，重新修改分配任务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739657399"/>
              </p:ext>
            </p:extLst>
          </p:nvPr>
        </p:nvGraphicFramePr>
        <p:xfrm>
          <a:off x="2376052" y="1539550"/>
          <a:ext cx="7439890" cy="4092718"/>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50988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外部风险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anim calcmode="lin" valueType="num">
                                      <p:cBhvr>
                                        <p:cTn id="58" dur="500" fill="hold"/>
                                        <p:tgtEl>
                                          <p:spTgt spid="6"/>
                                        </p:tgtEl>
                                        <p:attrNameLst>
                                          <p:attrName>ppt_x</p:attrName>
                                        </p:attrNameLst>
                                      </p:cBhvr>
                                      <p:tavLst>
                                        <p:tav tm="0">
                                          <p:val>
                                            <p:strVal val="#ppt_x"/>
                                          </p:val>
                                        </p:tav>
                                        <p:tav tm="100000">
                                          <p:val>
                                            <p:strVal val="#ppt_x"/>
                                          </p:val>
                                        </p:tav>
                                      </p:tavLst>
                                    </p:anim>
                                    <p:anim calcmode="lin" valueType="num">
                                      <p:cBhvr>
                                        <p:cTn id="5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xit" presetSubtype="0" fill="hold" nodeType="clickEffect">
                                  <p:stCondLst>
                                    <p:cond delay="0"/>
                                  </p:stCondLst>
                                  <p:childTnLst>
                                    <p:animEffect transition="out" filter="fade">
                                      <p:cBhvr>
                                        <p:cTn id="63" dur="500"/>
                                        <p:tgtEl>
                                          <p:spTgt spid="6"/>
                                        </p:tgtEl>
                                      </p:cBhvr>
                                    </p:animEffect>
                                    <p:anim calcmode="lin" valueType="num">
                                      <p:cBhvr>
                                        <p:cTn id="64" dur="500"/>
                                        <p:tgtEl>
                                          <p:spTgt spid="6"/>
                                        </p:tgtEl>
                                        <p:attrNameLst>
                                          <p:attrName>ppt_x</p:attrName>
                                        </p:attrNameLst>
                                      </p:cBhvr>
                                      <p:tavLst>
                                        <p:tav tm="0">
                                          <p:val>
                                            <p:strVal val="ppt_x"/>
                                          </p:val>
                                        </p:tav>
                                        <p:tav tm="100000">
                                          <p:val>
                                            <p:strVal val="ppt_x"/>
                                          </p:val>
                                        </p:tav>
                                      </p:tavLst>
                                    </p:anim>
                                    <p:anim calcmode="lin" valueType="num">
                                      <p:cBhvr>
                                        <p:cTn id="65" dur="500"/>
                                        <p:tgtEl>
                                          <p:spTgt spid="6"/>
                                        </p:tgtEl>
                                        <p:attrNameLst>
                                          <p:attrName>ppt_y</p:attrName>
                                        </p:attrNameLst>
                                      </p:cBhvr>
                                      <p:tavLst>
                                        <p:tav tm="0">
                                          <p:val>
                                            <p:strVal val="ppt_y"/>
                                          </p:val>
                                        </p:tav>
                                        <p:tav tm="100000">
                                          <p:val>
                                            <p:strVal val="ppt_y+.1"/>
                                          </p:val>
                                        </p:tav>
                                      </p:tavLst>
                                    </p:anim>
                                    <p:set>
                                      <p:cBhvr>
                                        <p:cTn id="66" dur="1" fill="hold">
                                          <p:stCondLst>
                                            <p:cond delay="499"/>
                                          </p:stCondLst>
                                        </p:cTn>
                                        <p:tgtEl>
                                          <p:spTgt spid="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50" presetClass="entr" presetSubtype="0" decel="10000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ppt_w</p:attrName>
                                        </p:attrNameLst>
                                      </p:cBhvr>
                                      <p:tavLst>
                                        <p:tav tm="0">
                                          <p:val>
                                            <p:strVal val="#ppt_w+.3"/>
                                          </p:val>
                                        </p:tav>
                                        <p:tav tm="100000">
                                          <p:val>
                                            <p:strVal val="#ppt_w"/>
                                          </p:val>
                                        </p:tav>
                                      </p:tavLst>
                                    </p:anim>
                                    <p:anim calcmode="lin" valueType="num">
                                      <p:cBhvr>
                                        <p:cTn id="72" dur="500" fill="hold"/>
                                        <p:tgtEl>
                                          <p:spTgt spid="7"/>
                                        </p:tgtEl>
                                        <p:attrNameLst>
                                          <p:attrName>ppt_h</p:attrName>
                                        </p:attrNameLst>
                                      </p:cBhvr>
                                      <p:tavLst>
                                        <p:tav tm="0">
                                          <p:val>
                                            <p:strVal val="#ppt_h"/>
                                          </p:val>
                                        </p:tav>
                                        <p:tav tm="100000">
                                          <p:val>
                                            <p:strVal val="#ppt_h"/>
                                          </p:val>
                                        </p:tav>
                                      </p:tavLst>
                                    </p:anim>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50" presetClass="exit" presetSubtype="0" accel="100000" fill="hold" nodeType="clickEffect">
                                  <p:stCondLst>
                                    <p:cond delay="0"/>
                                  </p:stCondLst>
                                  <p:childTnLst>
                                    <p:anim calcmode="lin" valueType="num">
                                      <p:cBhvr>
                                        <p:cTn id="77" dur="500"/>
                                        <p:tgtEl>
                                          <p:spTgt spid="7"/>
                                        </p:tgtEl>
                                        <p:attrNameLst>
                                          <p:attrName>ppt_w</p:attrName>
                                        </p:attrNameLst>
                                      </p:cBhvr>
                                      <p:tavLst>
                                        <p:tav tm="0">
                                          <p:val>
                                            <p:strVal val="ppt_w"/>
                                          </p:val>
                                        </p:tav>
                                        <p:tav tm="100000">
                                          <p:val>
                                            <p:strVal val="ppt_w+.3"/>
                                          </p:val>
                                        </p:tav>
                                      </p:tavLst>
                                    </p:anim>
                                    <p:anim calcmode="lin" valueType="num">
                                      <p:cBhvr>
                                        <p:cTn id="78" dur="500"/>
                                        <p:tgtEl>
                                          <p:spTgt spid="7"/>
                                        </p:tgtEl>
                                        <p:attrNameLst>
                                          <p:attrName>ppt_h</p:attrName>
                                        </p:attrNameLst>
                                      </p:cBhvr>
                                      <p:tavLst>
                                        <p:tav tm="0">
                                          <p:val>
                                            <p:strVal val="ppt_h"/>
                                          </p:val>
                                        </p:tav>
                                        <p:tav tm="100000">
                                          <p:val>
                                            <p:strVal val="ppt_h"/>
                                          </p:val>
                                        </p:tav>
                                      </p:tavLst>
                                    </p:anim>
                                    <p:animEffect transition="out" filter="fade">
                                      <p:cBhvr>
                                        <p:cTn id="79" dur="500"/>
                                        <p:tgtEl>
                                          <p:spTgt spid="7"/>
                                        </p:tgtEl>
                                      </p:cBhvr>
                                    </p:animEffect>
                                    <p:set>
                                      <p:cBhvr>
                                        <p:cTn id="8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工作目标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712273709"/>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1489781264"/>
              </p:ext>
            </p:extLst>
          </p:nvPr>
        </p:nvGraphicFramePr>
        <p:xfrm>
          <a:off x="1785155" y="1670349"/>
          <a:ext cx="862168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gridCol w="2440020">
                  <a:extLst>
                    <a:ext uri="{9D8B030D-6E8A-4147-A177-3AD203B41FA5}">
                      <a16:colId xmlns:a16="http://schemas.microsoft.com/office/drawing/2014/main" val="1436098564"/>
                    </a:ext>
                  </a:extLst>
                </a:gridCol>
              </a:tblGrid>
              <a:tr h="578175">
                <a:tc>
                  <a:txBody>
                    <a:bodyPr/>
                    <a:lstStyle/>
                    <a:p>
                      <a:pPr algn="ctr">
                        <a:lnSpc>
                          <a:spcPct val="150000"/>
                        </a:lnSpc>
                        <a:spcAft>
                          <a:spcPts val="0"/>
                        </a:spcAft>
                      </a:pPr>
                      <a:r>
                        <a:rPr lang="zh-CN" sz="2400" kern="100">
                          <a:effectLst/>
                        </a:rPr>
                        <a:t>姓名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加班费（元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104.01</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1049418249"/>
              </p:ext>
            </p:extLst>
          </p:nvPr>
        </p:nvGraphicFramePr>
        <p:xfrm>
          <a:off x="1046490" y="1461083"/>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2393548220"/>
              </p:ext>
            </p:extLst>
          </p:nvPr>
        </p:nvGraphicFramePr>
        <p:xfrm>
          <a:off x="811967" y="1415781"/>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 name="组合 6">
            <a:extLst>
              <a:ext uri="{FF2B5EF4-FFF2-40B4-BE49-F238E27FC236}">
                <a16:creationId xmlns:a16="http://schemas.microsoft.com/office/drawing/2014/main" id="{6151C9BA-A732-4BB0-8670-874DE915DE1A}"/>
              </a:ext>
            </a:extLst>
          </p:cNvPr>
          <p:cNvGrpSpPr/>
          <p:nvPr/>
        </p:nvGrpSpPr>
        <p:grpSpPr>
          <a:xfrm>
            <a:off x="4870180" y="1510673"/>
            <a:ext cx="6920038" cy="3836653"/>
            <a:chOff x="2473344" y="1510673"/>
            <a:chExt cx="6920038" cy="3836653"/>
          </a:xfrm>
        </p:grpSpPr>
        <p:pic>
          <p:nvPicPr>
            <p:cNvPr id="3" name="图片 2">
              <a:extLst>
                <a:ext uri="{FF2B5EF4-FFF2-40B4-BE49-F238E27FC236}">
                  <a16:creationId xmlns:a16="http://schemas.microsoft.com/office/drawing/2014/main" id="{7BCEE9B8-F41D-46F0-BB46-22D7E19AD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84" y="1510673"/>
              <a:ext cx="2510898" cy="2410462"/>
            </a:xfrm>
            <a:prstGeom prst="rect">
              <a:avLst/>
            </a:prstGeom>
          </p:spPr>
        </p:pic>
        <p:pic>
          <p:nvPicPr>
            <p:cNvPr id="6" name="图片 5">
              <a:extLst>
                <a:ext uri="{FF2B5EF4-FFF2-40B4-BE49-F238E27FC236}">
                  <a16:creationId xmlns:a16="http://schemas.microsoft.com/office/drawing/2014/main" id="{A8647143-6306-469C-8E83-CB847A753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344" y="1510673"/>
              <a:ext cx="3622656" cy="3836653"/>
            </a:xfrm>
            <a:prstGeom prst="rect">
              <a:avLst/>
            </a:prstGeom>
          </p:spPr>
        </p:pic>
      </p:gr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仓库结构</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132569" y="1505396"/>
            <a:ext cx="4626547" cy="3847207"/>
          </a:xfrm>
          <a:prstGeom prst="rect">
            <a:avLst/>
          </a:prstGeom>
          <a:noFill/>
        </p:spPr>
        <p:txBody>
          <a:bodyPr wrap="square" rtlCol="0">
            <a:spAutoFit/>
          </a:bodyPr>
          <a:lstStyle/>
          <a:p>
            <a:r>
              <a:rPr lang="zh-CN" altLang="en-US" sz="2400" b="1" dirty="0">
                <a:solidFill>
                  <a:schemeClr val="bg1"/>
                </a:solidFill>
              </a:rPr>
              <a:t>版本格式及版本更新</a:t>
            </a:r>
            <a:endParaRPr lang="en-US" altLang="zh-CN" sz="2400" b="1" dirty="0">
              <a:solidFill>
                <a:schemeClr val="bg1"/>
              </a:solidFill>
            </a:endParaRPr>
          </a:p>
          <a:p>
            <a:r>
              <a:rPr lang="en-US" altLang="zh-CN" sz="2000" b="1" dirty="0">
                <a:solidFill>
                  <a:schemeClr val="bg1"/>
                </a:solidFill>
              </a:rPr>
              <a:t>	</a:t>
            </a:r>
            <a:r>
              <a:rPr lang="zh-CN" altLang="en-US" sz="2000" b="1" dirty="0">
                <a:solidFill>
                  <a:schemeClr val="bg1"/>
                </a:solidFill>
              </a:rPr>
              <a:t>每一个文档的版本格式为</a:t>
            </a:r>
            <a:r>
              <a:rPr lang="en-US" altLang="zh-CN" sz="2000" b="1" dirty="0">
                <a:solidFill>
                  <a:schemeClr val="bg1"/>
                </a:solidFill>
              </a:rPr>
              <a:t>[</a:t>
            </a:r>
            <a:r>
              <a:rPr lang="zh-CN" altLang="en-US" sz="2000" b="1" dirty="0">
                <a:solidFill>
                  <a:schemeClr val="bg1"/>
                </a:solidFill>
              </a:rPr>
              <a:t>主版本号</a:t>
            </a:r>
            <a:r>
              <a:rPr lang="en-US" altLang="zh-CN" sz="2000" b="1" dirty="0">
                <a:solidFill>
                  <a:schemeClr val="bg1"/>
                </a:solidFill>
              </a:rPr>
              <a:t>.</a:t>
            </a:r>
            <a:r>
              <a:rPr lang="zh-CN" altLang="en-US" sz="2000" b="1" dirty="0">
                <a:solidFill>
                  <a:schemeClr val="bg1"/>
                </a:solidFill>
              </a:rPr>
              <a:t>子版本号</a:t>
            </a:r>
            <a:r>
              <a:rPr lang="en-US" altLang="zh-CN" sz="2000" b="1" dirty="0">
                <a:solidFill>
                  <a:schemeClr val="bg1"/>
                </a:solidFill>
              </a:rPr>
              <a:t>.</a:t>
            </a:r>
            <a:r>
              <a:rPr lang="zh-CN" altLang="en-US" sz="2000" b="1" dirty="0">
                <a:solidFill>
                  <a:schemeClr val="bg1"/>
                </a:solidFill>
              </a:rPr>
              <a:t>修正版本号</a:t>
            </a:r>
            <a:r>
              <a:rPr lang="en-US" altLang="zh-CN" sz="2000" b="1" dirty="0">
                <a:solidFill>
                  <a:schemeClr val="bg1"/>
                </a:solidFill>
              </a:rPr>
              <a:t>]</a:t>
            </a:r>
            <a:r>
              <a:rPr lang="zh-CN" altLang="en-US" sz="2000" b="1" dirty="0">
                <a:solidFill>
                  <a:schemeClr val="bg1"/>
                </a:solidFill>
              </a:rPr>
              <a:t>。</a:t>
            </a:r>
          </a:p>
          <a:p>
            <a:r>
              <a:rPr lang="zh-CN" altLang="en-US" sz="2000" b="1" dirty="0">
                <a:solidFill>
                  <a:schemeClr val="bg1"/>
                </a:solidFill>
              </a:rPr>
              <a:t>示例：</a:t>
            </a:r>
            <a:r>
              <a:rPr lang="en-US" altLang="zh-CN" sz="2000" b="1" dirty="0">
                <a:solidFill>
                  <a:schemeClr val="bg1"/>
                </a:solidFill>
              </a:rPr>
              <a:t>0.1.1</a:t>
            </a:r>
          </a:p>
          <a:p>
            <a:r>
              <a:rPr lang="en-US" altLang="zh-CN" sz="2000" b="1" dirty="0">
                <a:solidFill>
                  <a:schemeClr val="bg1"/>
                </a:solidFill>
              </a:rPr>
              <a:t>	</a:t>
            </a:r>
            <a:r>
              <a:rPr lang="zh-CN" altLang="en-US" sz="2000" b="1" dirty="0">
                <a:solidFill>
                  <a:schemeClr val="bg1"/>
                </a:solidFill>
              </a:rPr>
              <a:t>文档的初始版本为</a:t>
            </a:r>
            <a:r>
              <a:rPr lang="en-US" altLang="zh-CN" sz="2000" b="1" dirty="0">
                <a:solidFill>
                  <a:schemeClr val="bg1"/>
                </a:solidFill>
              </a:rPr>
              <a:t>0.1.0</a:t>
            </a:r>
          </a:p>
          <a:p>
            <a:r>
              <a:rPr lang="en-US" altLang="zh-CN" sz="2000" b="1" dirty="0">
                <a:solidFill>
                  <a:schemeClr val="bg1"/>
                </a:solidFill>
              </a:rPr>
              <a:t>	</a:t>
            </a:r>
            <a:r>
              <a:rPr lang="zh-CN" altLang="en-US" sz="2000" b="1" dirty="0">
                <a:solidFill>
                  <a:schemeClr val="bg1"/>
                </a:solidFill>
              </a:rPr>
              <a:t>当文件内容有了重大的变化或改进，主版本号加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当文档的内容有了模块的增加、补充等，子版本号加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当文档的内容有了小修改，如修正了纰漏等，修正版本号加</a:t>
            </a:r>
            <a:r>
              <a:rPr lang="en-US" altLang="zh-CN" sz="2000" b="1" dirty="0">
                <a:solidFill>
                  <a:schemeClr val="bg1"/>
                </a:solidFill>
              </a:rPr>
              <a:t>1</a:t>
            </a:r>
          </a:p>
          <a:p>
            <a:endParaRPr lang="en-US" altLang="zh-CN" sz="2000" b="1" dirty="0">
              <a:solidFill>
                <a:schemeClr val="bg1"/>
              </a:solidFill>
            </a:endParaRPr>
          </a:p>
        </p:txBody>
      </p:sp>
      <p:pic>
        <p:nvPicPr>
          <p:cNvPr id="5" name="图片 4">
            <a:extLst>
              <a:ext uri="{FF2B5EF4-FFF2-40B4-BE49-F238E27FC236}">
                <a16:creationId xmlns:a16="http://schemas.microsoft.com/office/drawing/2014/main" id="{D930A7B2-97E0-4032-83E0-7F3481E7C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8250"/>
            <a:ext cx="5653206" cy="5341500"/>
          </a:xfrm>
          <a:prstGeom prst="rect">
            <a:avLst/>
          </a:prstGeom>
        </p:spPr>
      </p:pic>
    </p:spTree>
    <p:extLst>
      <p:ext uri="{BB962C8B-B14F-4D97-AF65-F5344CB8AC3E}">
        <p14:creationId xmlns:p14="http://schemas.microsoft.com/office/powerpoint/2010/main" val="820729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配置命名</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pic>
        <p:nvPicPr>
          <p:cNvPr id="5" name="图片 4">
            <a:extLst>
              <a:ext uri="{FF2B5EF4-FFF2-40B4-BE49-F238E27FC236}">
                <a16:creationId xmlns:a16="http://schemas.microsoft.com/office/drawing/2014/main" id="{6A61226E-6ED9-40FC-8007-8325BBD5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06" y="1510673"/>
            <a:ext cx="4915194" cy="2770382"/>
          </a:xfrm>
          <a:prstGeom prst="rect">
            <a:avLst/>
          </a:prstGeom>
        </p:spPr>
      </p:pic>
    </p:spTree>
    <p:extLst>
      <p:ext uri="{BB962C8B-B14F-4D97-AF65-F5344CB8AC3E}">
        <p14:creationId xmlns:p14="http://schemas.microsoft.com/office/powerpoint/2010/main" val="3099885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a:extLst>
              <a:ext uri="{FF2B5EF4-FFF2-40B4-BE49-F238E27FC236}">
                <a16:creationId xmlns:a16="http://schemas.microsoft.com/office/drawing/2014/main" id="{63226388-85EF-4389-88B1-68AFA084D9EF}"/>
              </a:ext>
            </a:extLst>
          </p:cNvPr>
          <p:cNvSpPr/>
          <p:nvPr/>
        </p:nvSpPr>
        <p:spPr>
          <a:xfrm>
            <a:off x="1796475" y="3306053"/>
            <a:ext cx="6488542" cy="2000548"/>
          </a:xfrm>
          <a:prstGeom prst="rect">
            <a:avLst/>
          </a:prstGeom>
        </p:spPr>
        <p:txBody>
          <a:bodyPr wrap="square">
            <a:spAutoFit/>
          </a:bodyPr>
          <a:lstStyle/>
          <a:p>
            <a:pPr algn="just">
              <a:spcAft>
                <a:spcPts val="0"/>
              </a:spcAft>
            </a:pPr>
            <a:r>
              <a:rPr lang="zh-CN" altLang="en-US" sz="2400" b="1" dirty="0">
                <a:solidFill>
                  <a:schemeClr val="bg1"/>
                </a:solidFill>
              </a:rPr>
              <a:t>上传作业流程</a:t>
            </a:r>
            <a:endParaRPr lang="en-US" altLang="zh-CN" sz="2400" b="1" dirty="0">
              <a:solidFill>
                <a:schemeClr val="bg1"/>
              </a:solidFill>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将分支切换至当前周</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fetch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，获取远程仓库最新版本</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3.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然后将修改的文件</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到远程仓库（对于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时，备注应该详细，比如对哪些文件的哪些部分做了何种修改，而不要笼统的说修改了某个文件）</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8F3B4FEC-A345-46FE-B516-849D4CDC28A0}"/>
              </a:ext>
            </a:extLst>
          </p:cNvPr>
          <p:cNvSpPr/>
          <p:nvPr/>
        </p:nvSpPr>
        <p:spPr>
          <a:xfrm>
            <a:off x="1796474" y="1590256"/>
            <a:ext cx="6488543" cy="1384995"/>
          </a:xfrm>
          <a:prstGeom prst="rect">
            <a:avLst/>
          </a:prstGeom>
        </p:spPr>
        <p:txBody>
          <a:bodyPr wrap="square">
            <a:spAutoFit/>
          </a:bodyPr>
          <a:lstStyle/>
          <a:p>
            <a:pPr algn="just">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建立、合并分支流程</a:t>
            </a:r>
            <a:endParaRPr lang="en-US" altLang="zh-CN" sz="2400" b="1" kern="100" dirty="0">
              <a:solidFill>
                <a:schemeClr val="bg1"/>
              </a:solidFill>
              <a:latin typeface="等线" panose="02010600030101010101" pitchFamily="2" charset="-122"/>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配置管理员将上周分支合并到</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配置管理员在</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分支下创建本周分支，命名为创建日期，如</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2018-09-30</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41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F033241-FEF1-4C20-A644-C5BB0BFE3859}"/>
              </a:ext>
            </a:extLst>
          </p:cNvPr>
          <p:cNvGraphicFramePr>
            <a:graphicFrameLocks noGrp="1"/>
          </p:cNvGraphicFramePr>
          <p:nvPr>
            <p:extLst>
              <p:ext uri="{D42A27DB-BD31-4B8C-83A1-F6EECF244321}">
                <p14:modId xmlns:p14="http://schemas.microsoft.com/office/powerpoint/2010/main" val="2530859651"/>
              </p:ext>
            </p:extLst>
          </p:nvPr>
        </p:nvGraphicFramePr>
        <p:xfrm>
          <a:off x="1247145" y="1845310"/>
          <a:ext cx="9697710" cy="3627120"/>
        </p:xfrm>
        <a:graphic>
          <a:graphicData uri="http://schemas.openxmlformats.org/drawingml/2006/table">
            <a:tbl>
              <a:tblPr firstRow="1" bandRow="1">
                <a:tableStyleId>{F5AB1C69-6EDB-4FF4-983F-18BD219EF322}</a:tableStyleId>
              </a:tblPr>
              <a:tblGrid>
                <a:gridCol w="1616285">
                  <a:extLst>
                    <a:ext uri="{9D8B030D-6E8A-4147-A177-3AD203B41FA5}">
                      <a16:colId xmlns:a16="http://schemas.microsoft.com/office/drawing/2014/main" val="154717373"/>
                    </a:ext>
                  </a:extLst>
                </a:gridCol>
                <a:gridCol w="1616285">
                  <a:extLst>
                    <a:ext uri="{9D8B030D-6E8A-4147-A177-3AD203B41FA5}">
                      <a16:colId xmlns:a16="http://schemas.microsoft.com/office/drawing/2014/main" val="2356803772"/>
                    </a:ext>
                  </a:extLst>
                </a:gridCol>
                <a:gridCol w="1616285">
                  <a:extLst>
                    <a:ext uri="{9D8B030D-6E8A-4147-A177-3AD203B41FA5}">
                      <a16:colId xmlns:a16="http://schemas.microsoft.com/office/drawing/2014/main" val="1434053238"/>
                    </a:ext>
                  </a:extLst>
                </a:gridCol>
                <a:gridCol w="1616285">
                  <a:extLst>
                    <a:ext uri="{9D8B030D-6E8A-4147-A177-3AD203B41FA5}">
                      <a16:colId xmlns:a16="http://schemas.microsoft.com/office/drawing/2014/main" val="3371659734"/>
                    </a:ext>
                  </a:extLst>
                </a:gridCol>
                <a:gridCol w="1616285">
                  <a:extLst>
                    <a:ext uri="{9D8B030D-6E8A-4147-A177-3AD203B41FA5}">
                      <a16:colId xmlns:a16="http://schemas.microsoft.com/office/drawing/2014/main" val="1058945253"/>
                    </a:ext>
                  </a:extLst>
                </a:gridCol>
                <a:gridCol w="1616285">
                  <a:extLst>
                    <a:ext uri="{9D8B030D-6E8A-4147-A177-3AD203B41FA5}">
                      <a16:colId xmlns:a16="http://schemas.microsoft.com/office/drawing/2014/main" val="2409431672"/>
                    </a:ext>
                  </a:extLst>
                </a:gridCol>
              </a:tblGrid>
              <a:tr h="370840">
                <a:tc>
                  <a:txBody>
                    <a:bodyPr/>
                    <a:lstStyle/>
                    <a:p>
                      <a:pPr algn="ctr"/>
                      <a:r>
                        <a:rPr lang="zh-CN" altLang="en-US" sz="2800" dirty="0">
                          <a:solidFill>
                            <a:schemeClr val="bg1"/>
                          </a:solidFill>
                        </a:rPr>
                        <a:t>姓名</a:t>
                      </a:r>
                    </a:p>
                  </a:txBody>
                  <a:tcPr/>
                </a:tc>
                <a:tc>
                  <a:txBody>
                    <a:bodyPr/>
                    <a:lstStyle/>
                    <a:p>
                      <a:pPr algn="ctr"/>
                      <a:r>
                        <a:rPr lang="zh-CN" altLang="en-US" sz="2800" dirty="0">
                          <a:solidFill>
                            <a:schemeClr val="bg1"/>
                          </a:solidFill>
                        </a:rPr>
                        <a:t>工作量</a:t>
                      </a:r>
                    </a:p>
                  </a:txBody>
                  <a:tcPr/>
                </a:tc>
                <a:tc>
                  <a:txBody>
                    <a:bodyPr/>
                    <a:lstStyle/>
                    <a:p>
                      <a:pPr algn="ctr"/>
                      <a:r>
                        <a:rPr lang="zh-CN" altLang="en-US" sz="2800" dirty="0">
                          <a:solidFill>
                            <a:schemeClr val="bg1"/>
                          </a:solidFill>
                        </a:rPr>
                        <a:t>工作质量</a:t>
                      </a:r>
                    </a:p>
                  </a:txBody>
                  <a:tcPr/>
                </a:tc>
                <a:tc>
                  <a:txBody>
                    <a:bodyPr/>
                    <a:lstStyle/>
                    <a:p>
                      <a:pPr algn="ctr"/>
                      <a:r>
                        <a:rPr lang="zh-CN" altLang="en-US" sz="2800" dirty="0">
                          <a:solidFill>
                            <a:schemeClr val="bg1"/>
                          </a:solidFill>
                        </a:rPr>
                        <a:t>工作态度</a:t>
                      </a:r>
                    </a:p>
                  </a:txBody>
                  <a:tcPr/>
                </a:tc>
                <a:tc>
                  <a:txBody>
                    <a:bodyPr/>
                    <a:lstStyle/>
                    <a:p>
                      <a:pPr algn="ctr"/>
                      <a:r>
                        <a:rPr lang="zh-CN" altLang="en-US" sz="2800" dirty="0">
                          <a:solidFill>
                            <a:schemeClr val="bg1"/>
                          </a:solidFill>
                        </a:rPr>
                        <a:t>工作规范</a:t>
                      </a:r>
                    </a:p>
                  </a:txBody>
                  <a:tcPr/>
                </a:tc>
                <a:tc>
                  <a:txBody>
                    <a:bodyPr/>
                    <a:lstStyle/>
                    <a:p>
                      <a:pPr algn="ctr"/>
                      <a:r>
                        <a:rPr lang="zh-CN" altLang="en-US" sz="2800" dirty="0">
                          <a:solidFill>
                            <a:schemeClr val="bg1"/>
                          </a:solidFill>
                        </a:rPr>
                        <a:t>参与程度</a:t>
                      </a:r>
                    </a:p>
                  </a:txBody>
                  <a:tcPr/>
                </a:tc>
                <a:extLst>
                  <a:ext uri="{0D108BD9-81ED-4DB2-BD59-A6C34878D82A}">
                    <a16:rowId xmlns:a16="http://schemas.microsoft.com/office/drawing/2014/main" val="94543141"/>
                  </a:ext>
                </a:extLst>
              </a:tr>
              <a:tr h="370840">
                <a:tc>
                  <a:txBody>
                    <a:bodyPr/>
                    <a:lstStyle/>
                    <a:p>
                      <a:pPr algn="ctr"/>
                      <a:r>
                        <a:rPr lang="zh-CN" altLang="en-US" sz="2800" dirty="0"/>
                        <a:t>沈启航</a:t>
                      </a:r>
                    </a:p>
                  </a:txBody>
                  <a:tcPr/>
                </a:tc>
                <a:tc>
                  <a:txBody>
                    <a:bodyPr/>
                    <a:lstStyle/>
                    <a:p>
                      <a:pPr algn="ctr"/>
                      <a:r>
                        <a:rPr lang="en-US" altLang="zh-CN" sz="2800" dirty="0"/>
                        <a:t>9</a:t>
                      </a:r>
                      <a:endParaRPr lang="zh-CN" altLang="en-US" sz="2800" dirty="0"/>
                    </a:p>
                  </a:txBody>
                  <a:tcPr/>
                </a:tc>
                <a:tc>
                  <a:txBody>
                    <a:bodyPr/>
                    <a:lstStyle/>
                    <a:p>
                      <a:pPr algn="ctr"/>
                      <a:r>
                        <a:rPr lang="en-US" altLang="zh-CN" sz="2800" dirty="0"/>
                        <a:t>8</a:t>
                      </a:r>
                      <a:endParaRPr lang="zh-CN" altLang="en-US" sz="2800" dirty="0"/>
                    </a:p>
                  </a:txBody>
                  <a:tcPr/>
                </a:tc>
                <a:tc>
                  <a:txBody>
                    <a:bodyPr/>
                    <a:lstStyle/>
                    <a:p>
                      <a:pPr algn="ctr"/>
                      <a:r>
                        <a:rPr lang="en-US" altLang="zh-CN" sz="2800" dirty="0"/>
                        <a:t>9</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10</a:t>
                      </a:r>
                      <a:endParaRPr lang="zh-CN" altLang="en-US" sz="2800" dirty="0"/>
                    </a:p>
                  </a:txBody>
                  <a:tcPr/>
                </a:tc>
                <a:extLst>
                  <a:ext uri="{0D108BD9-81ED-4DB2-BD59-A6C34878D82A}">
                    <a16:rowId xmlns:a16="http://schemas.microsoft.com/office/drawing/2014/main" val="4120519834"/>
                  </a:ext>
                </a:extLst>
              </a:tr>
              <a:tr h="370840">
                <a:tc>
                  <a:txBody>
                    <a:bodyPr/>
                    <a:lstStyle/>
                    <a:p>
                      <a:pPr algn="ctr"/>
                      <a:r>
                        <a:rPr lang="zh-CN" altLang="en-US" sz="2800" dirty="0"/>
                        <a:t>叶柏成</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4</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1784934451"/>
                  </a:ext>
                </a:extLst>
              </a:tr>
              <a:tr h="370840">
                <a:tc>
                  <a:txBody>
                    <a:bodyPr/>
                    <a:lstStyle/>
                    <a:p>
                      <a:pPr algn="ctr"/>
                      <a:r>
                        <a:rPr lang="zh-CN" altLang="en-US" sz="2800" dirty="0"/>
                        <a:t>杨以恒</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648329603"/>
                  </a:ext>
                </a:extLst>
              </a:tr>
              <a:tr h="370840">
                <a:tc>
                  <a:txBody>
                    <a:bodyPr/>
                    <a:lstStyle/>
                    <a:p>
                      <a:pPr algn="ctr"/>
                      <a:r>
                        <a:rPr lang="zh-CN" altLang="en-US" sz="2800" dirty="0"/>
                        <a:t>徐哲远</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392468323"/>
                  </a:ext>
                </a:extLst>
              </a:tr>
              <a:tr h="370840">
                <a:tc>
                  <a:txBody>
                    <a:bodyPr/>
                    <a:lstStyle/>
                    <a:p>
                      <a:pPr algn="ctr"/>
                      <a:r>
                        <a:rPr lang="zh-CN" altLang="en-US" sz="2800" dirty="0"/>
                        <a:t>骆佳俊</a:t>
                      </a:r>
                    </a:p>
                  </a:txBody>
                  <a:tcPr/>
                </a:tc>
                <a:tc>
                  <a:txBody>
                    <a:bodyPr/>
                    <a:lstStyle/>
                    <a:p>
                      <a:pPr algn="ctr"/>
                      <a:r>
                        <a:rPr lang="en-US" altLang="zh-CN" sz="2800" dirty="0"/>
                        <a:t>7</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3578267030"/>
                  </a:ext>
                </a:extLst>
              </a:tr>
              <a:tr h="370840">
                <a:tc>
                  <a:txBody>
                    <a:bodyPr/>
                    <a:lstStyle/>
                    <a:p>
                      <a:pPr algn="ctr"/>
                      <a:r>
                        <a:rPr lang="zh-CN" altLang="en-US" sz="2800" dirty="0"/>
                        <a:t>平均值</a:t>
                      </a:r>
                    </a:p>
                  </a:txBody>
                  <a:tcPr/>
                </a:tc>
                <a:tc>
                  <a:txBody>
                    <a:bodyPr/>
                    <a:lstStyle/>
                    <a:p>
                      <a:pPr algn="ctr"/>
                      <a:r>
                        <a:rPr lang="en-US" altLang="zh-CN" sz="2800" dirty="0"/>
                        <a:t>6.8</a:t>
                      </a:r>
                      <a:endParaRPr lang="zh-CN" altLang="en-US" sz="2800" dirty="0"/>
                    </a:p>
                  </a:txBody>
                  <a:tcPr/>
                </a:tc>
                <a:tc>
                  <a:txBody>
                    <a:bodyPr/>
                    <a:lstStyle/>
                    <a:p>
                      <a:pPr algn="ctr"/>
                      <a:r>
                        <a:rPr lang="en-US" altLang="zh-CN" sz="2800" dirty="0"/>
                        <a:t>6.4</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7.2</a:t>
                      </a:r>
                      <a:endParaRPr lang="zh-CN" altLang="en-US" sz="2800" dirty="0"/>
                    </a:p>
                  </a:txBody>
                  <a:tcPr/>
                </a:tc>
                <a:extLst>
                  <a:ext uri="{0D108BD9-81ED-4DB2-BD59-A6C34878D82A}">
                    <a16:rowId xmlns:a16="http://schemas.microsoft.com/office/drawing/2014/main" val="1445280878"/>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图表 4">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327841190"/>
              </p:ext>
            </p:extLst>
          </p:nvPr>
        </p:nvGraphicFramePr>
        <p:xfrm>
          <a:off x="501332" y="1341720"/>
          <a:ext cx="3727767" cy="28124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4225837417"/>
              </p:ext>
            </p:extLst>
          </p:nvPr>
        </p:nvGraphicFramePr>
        <p:xfrm>
          <a:off x="4292286" y="1341720"/>
          <a:ext cx="3727767" cy="28124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4163764762"/>
              </p:ext>
            </p:extLst>
          </p:nvPr>
        </p:nvGraphicFramePr>
        <p:xfrm>
          <a:off x="8083240" y="1341720"/>
          <a:ext cx="3727767" cy="28124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95549197"/>
              </p:ext>
            </p:extLst>
          </p:nvPr>
        </p:nvGraphicFramePr>
        <p:xfrm>
          <a:off x="2390302" y="4211355"/>
          <a:ext cx="3727767" cy="25717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图表 8">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792960865"/>
              </p:ext>
            </p:extLst>
          </p:nvPr>
        </p:nvGraphicFramePr>
        <p:xfrm>
          <a:off x="6194269" y="4211354"/>
          <a:ext cx="3727767" cy="25717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TotalTime>
  <Words>3654</Words>
  <Application>Microsoft Office PowerPoint</Application>
  <PresentationFormat>宽屏</PresentationFormat>
  <Paragraphs>1110</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Road Rage</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131</cp:revision>
  <dcterms:created xsi:type="dcterms:W3CDTF">2017-06-08T06:40:00Z</dcterms:created>
  <dcterms:modified xsi:type="dcterms:W3CDTF">2018-12-02T13:06:48Z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